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81" r:id="rId3"/>
    <p:sldId id="364" r:id="rId4"/>
    <p:sldId id="345" r:id="rId5"/>
    <p:sldId id="343" r:id="rId6"/>
    <p:sldId id="340" r:id="rId7"/>
    <p:sldId id="344" r:id="rId8"/>
    <p:sldId id="342" r:id="rId9"/>
    <p:sldId id="347" r:id="rId10"/>
    <p:sldId id="373" r:id="rId11"/>
    <p:sldId id="374" r:id="rId12"/>
    <p:sldId id="378" r:id="rId13"/>
    <p:sldId id="379" r:id="rId14"/>
    <p:sldId id="377" r:id="rId15"/>
    <p:sldId id="380" r:id="rId16"/>
    <p:sldId id="352" r:id="rId17"/>
    <p:sldId id="376" r:id="rId18"/>
    <p:sldId id="270" r:id="rId19"/>
    <p:sldId id="272" r:id="rId20"/>
    <p:sldId id="271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17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F4BC9-195F-443F-87DF-BF2F576248C6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7AFEB-332C-4D56-86ED-1574CAEDD6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5FB5-1A49-4DA1-A47D-0CD135382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86E58-E754-42B9-8B72-256AAA155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BF095-F5CA-4110-996D-AE7423BC4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075D-B42A-4D74-9380-79BC5963620E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693E5-AB23-48A1-9186-2B0B0BBC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9826B-DA23-400A-B630-0E6D2047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fld id="{B9C9CC75-82D9-4648-9E74-F24228DD31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63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6643-5037-4545-8407-95BA00D6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0B3449-3C73-4A21-AD60-DB61FD003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0CC6-3CC3-4671-AAC5-D5957AFF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C3164-25CA-42A6-BA1D-2EA692A7E524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A7A56-3F92-49D1-B047-BD2260468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8D9E4-11E2-4615-A4A2-6EE26C846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3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0A47B0-0AEE-4FC1-9CC1-B983D5F86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C11AF-6F6B-46BE-AB25-7BA435941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CA568-FE3E-4250-A4AE-9CEDAC98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900C0-A57B-4578-A7C9-CDB6AA7DA2E6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3DA18-F51C-4A67-8B10-4D0DD3FF9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958A4-8730-457A-975A-3C34DCC0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5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12A4-6342-415F-A5FE-B6ACB3A9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B2A8-1A77-4E96-B259-D1405C46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03D71-C818-420C-A3A6-DBB371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B58C0-1BB1-4821-8DF9-5CBDEB62C4A0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7889-D548-4272-A290-024AD7DD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408AA-8B33-4746-A07E-EF827134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9C9CC75-82D9-4648-9E74-F24228DD31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2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CC42-5164-4554-9AF7-4DDF3E78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55B5A-BCE9-411E-AF69-C12BF9494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93653-34A0-42D4-B1BD-1B90A591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1D57-238D-4FF4-BB94-0CB5C3C39374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357C-48E5-4722-8428-0D43ACE1C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8FCF9-EE07-441F-B838-9C7239D51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A7A7-9271-4274-A388-25D3985D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6CA65-12CE-47CD-89A8-BCD91C66D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072B5-D11A-4675-9DCF-52AC8488A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8D619-92D1-4E53-850F-49EA62C92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F6A05-4C1F-45F2-99DD-7667312826D5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E1FAF-AC2E-44A0-9A3B-0E9FAD42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CA8F0-4DCC-4CF1-A050-D60751B6C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7FEF6-5023-416A-835D-85BF374B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79599-17E5-4646-876F-6E6CF757B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C32CD-6366-445D-B577-A984530FA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236C0E-4767-459C-85B7-CE1C23C31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DD29C7-B512-4137-A0D1-A6BF335A8E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AD16F-A4B9-4062-98D6-5288AF53C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889EB-299F-4595-BA79-E5D1A405EF54}" type="datetime1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382CEF-FD06-40CE-BA9A-35F5C16E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06D5E4-39C0-43C5-AA73-F92C50C4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F57C-3A51-489A-8770-2B5C53BA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77972-A814-492C-BFD8-E5688F02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9F18-4B35-4B05-8B96-6739A3665855}" type="datetime1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73F18-9A41-4400-B38A-C083A2083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550F-B3B7-41CB-8E74-A423307C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A3E1A-A71A-4B1D-89D8-5AE983C0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7191-F051-4450-9C4F-B526521B657B}" type="datetime1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E77F73-AA9D-4C37-B477-CC82A449A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F4E6E-0FC3-468B-BCB6-14F8A10B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0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C4F6B-FFDA-415B-8DEA-985C4640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60A76-2142-47DF-A4E9-1748B1CDB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9FFD1-339F-46A3-A851-1A9F1CF33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93BFE-A914-4DF6-A326-4AE1E3192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A3AE-1F0A-4142-AB14-AECEEE6A2309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5CC0-080C-459E-A674-D0815DDB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3C30F-30C3-4CDC-B0A2-B2E127EC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1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ED60-65EE-4A8D-8B61-70B52559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5809-98B7-49C7-A59A-77D014C5A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5391C-F931-43E8-852B-4AA7153A8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F6B60-89F1-4903-A404-ABD89677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070D0-3E46-4BD6-B130-CC3669E99418}" type="datetime1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4F6D1-60BB-4304-9765-36BA87C63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49D23-92BD-49AB-B07B-EFE1DE8D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98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E6172-96CE-4C99-9240-F27876163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13F9-6CF2-4198-8497-C6053D638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C25CA-E3A5-4BF4-94E4-9CCD60450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E3831-4EC6-4831-A9EB-8AF19F0414DF}" type="datetime1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34FF-73AC-46CE-BA91-2F668AB03B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8FAE-65B6-4860-B250-F485ED9B2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9CC75-82D9-4648-9E74-F24228DD31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2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89346-DE07-48E6-8DD0-9AD3BE4DC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269"/>
            <a:ext cx="9144000" cy="1182029"/>
          </a:xfrm>
        </p:spPr>
        <p:txBody>
          <a:bodyPr>
            <a:noAutofit/>
          </a:bodyPr>
          <a:lstStyle/>
          <a:p>
            <a:r>
              <a:rPr lang="en-US" sz="4100" b="1" dirty="0"/>
              <a:t>On the insufficiency of existing Momentum schemes for Stochastic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0E8E6B-1417-4F91-8801-D178893E0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577898"/>
            <a:ext cx="9144000" cy="129354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Speaker:</a:t>
            </a:r>
            <a:r>
              <a:rPr lang="en-US" dirty="0">
                <a:solidFill>
                  <a:srgbClr val="FF0000"/>
                </a:solidFill>
              </a:rPr>
              <a:t> Rahul </a:t>
            </a:r>
            <a:r>
              <a:rPr lang="en-US" dirty="0" err="1">
                <a:solidFill>
                  <a:srgbClr val="FF0000"/>
                </a:solidFill>
              </a:rPr>
              <a:t>Kidambi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Joint work with </a:t>
            </a:r>
            <a:r>
              <a:rPr lang="en-US" dirty="0">
                <a:solidFill>
                  <a:srgbClr val="2E2ADE"/>
                </a:solidFill>
              </a:rPr>
              <a:t>Praneeth Netrapalli</a:t>
            </a:r>
            <a:r>
              <a:rPr lang="en-US" dirty="0"/>
              <a:t>, </a:t>
            </a:r>
            <a:r>
              <a:rPr lang="en-US" dirty="0">
                <a:solidFill>
                  <a:srgbClr val="2E2ADE"/>
                </a:solidFill>
              </a:rPr>
              <a:t>Prateek Jain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Sham M. Kakade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University of Washington, Seattle</a:t>
            </a:r>
            <a:r>
              <a:rPr lang="en-US" dirty="0"/>
              <a:t>; </a:t>
            </a:r>
            <a:r>
              <a:rPr lang="en-US" dirty="0">
                <a:solidFill>
                  <a:srgbClr val="2E2ADE"/>
                </a:solidFill>
              </a:rPr>
              <a:t>Microsoft Research, India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56AB3-560A-4022-96F1-88F7A881F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68" y="5809786"/>
            <a:ext cx="3005289" cy="774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6E747B-2AD4-46D8-BD79-1876CFBE1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764" y="5809783"/>
            <a:ext cx="3843432" cy="774899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FBEA859-C65D-40BA-9CE7-B0BB20119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0" y="5809786"/>
            <a:ext cx="3613111" cy="774898"/>
          </a:xfrm>
          <a:prstGeom prst="rect">
            <a:avLst/>
          </a:prstGeom>
        </p:spPr>
      </p:pic>
      <p:pic>
        <p:nvPicPr>
          <p:cNvPr id="8" name="Picture 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9D6178DE-D72C-4A8D-A51F-8144ED95D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05" y="3201057"/>
            <a:ext cx="2039112" cy="22285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4CE3D-D20B-4402-A902-06B1513D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</a:t>
            </a:fld>
            <a:endParaRPr lang="en-US"/>
          </a:p>
        </p:txBody>
      </p:sp>
      <p:pic>
        <p:nvPicPr>
          <p:cNvPr id="10" name="Picture 9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00BD7F6A-B7FD-4B44-85A8-C698ADCBD1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305" y="3224246"/>
            <a:ext cx="1673352" cy="2231136"/>
          </a:xfrm>
          <a:prstGeom prst="rect">
            <a:avLst/>
          </a:prstGeom>
        </p:spPr>
      </p:pic>
      <p:pic>
        <p:nvPicPr>
          <p:cNvPr id="14" name="Picture 13" descr="A person in a red shirt&#10;&#10;Description generated with very high confidence">
            <a:extLst>
              <a:ext uri="{FF2B5EF4-FFF2-40B4-BE49-F238E27FC236}">
                <a16:creationId xmlns:a16="http://schemas.microsoft.com/office/drawing/2014/main" id="{CEE3B7A3-1A20-421C-A867-E1E6F0C0E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55" y="3224246"/>
            <a:ext cx="1673352" cy="223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587B-7F98-4955-9B55-22801FC9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u="sng" dirty="0">
                <a:solidFill>
                  <a:srgbClr val="FF0000"/>
                </a:solidFill>
              </a:rPr>
              <a:t>Question 1</a:t>
            </a:r>
            <a:r>
              <a:rPr lang="en-US" sz="3500" dirty="0"/>
              <a:t>: Does stochastic HB/NAG improve over SGD??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ADB7D-3853-45CE-A087-856EB88BB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u="sng" dirty="0">
                    <a:solidFill>
                      <a:srgbClr val="FF0000"/>
                    </a:solidFill>
                  </a:rPr>
                  <a:t>Answer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B050"/>
                    </a:solidFill>
                  </a:rPr>
                  <a:t>No</a:t>
                </a:r>
                <a:r>
                  <a:rPr lang="en-US" dirty="0"/>
                  <a:t>, we provide a concrete example and rigorously show that Heavy </a:t>
                </a:r>
                <a:r>
                  <a:rPr lang="en-US" dirty="0" err="1"/>
                  <a:t>Ball+Stochastic</a:t>
                </a:r>
                <a:r>
                  <a:rPr lang="en-US" dirty="0"/>
                  <a:t> gradients requires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Empirical results: similar behavior for Gaussian inputs.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Lower bound empirically true for </a:t>
                </a:r>
                <a:r>
                  <a:rPr lang="en-US" dirty="0" err="1"/>
                  <a:t>Nesterov’s</a:t>
                </a:r>
                <a:r>
                  <a:rPr lang="en-US" dirty="0"/>
                  <a:t> Acceleration.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ADB7D-3853-45CE-A087-856EB88BB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3B17-5926-49AE-B2B5-C98344D0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2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C477-F388-47D3-A524-94BC25C16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is momentum effective in practice?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DDEA-B335-478C-B704-89FC7933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7131" cy="4388800"/>
          </a:xfrm>
        </p:spPr>
        <p:txBody>
          <a:bodyPr>
            <a:normAutofit/>
          </a:bodyPr>
          <a:lstStyle/>
          <a:p>
            <a:r>
              <a:rPr lang="en-US" sz="2400" dirty="0"/>
              <a:t>One answer: </a:t>
            </a:r>
            <a:r>
              <a:rPr lang="en-US" sz="2400" dirty="0">
                <a:solidFill>
                  <a:srgbClr val="FF0000"/>
                </a:solidFill>
              </a:rPr>
              <a:t>mini-batching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200" dirty="0"/>
              <a:t>Moves stochastic gradients ``closer’’ to exact gradients.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200" dirty="0"/>
              <a:t>How much mini-batching required? Often, very large!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1A42C-6D4C-40CC-9A95-39EEAB39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9C9CC75-82D9-4648-9E74-F24228DD31E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8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25C11BC-CA9F-499A-9108-699699991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64" y="1964426"/>
            <a:ext cx="3953436" cy="34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633B-DA26-47F2-A7F1-554FD0CB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SGD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36B6D-3E27-4605-A30B-087BCBB39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Subtle interplay of </a:t>
            </a:r>
            <a:r>
              <a:rPr lang="en-US" dirty="0">
                <a:solidFill>
                  <a:srgbClr val="2E2ADE"/>
                </a:solidFill>
              </a:rPr>
              <a:t>learning rate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batch size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momentum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Our work: precise understanding of these tradeoffs.</a:t>
            </a:r>
          </a:p>
          <a:p>
            <a:pPr lvl="1"/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Jain,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Kakade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,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0000"/>
                </a:solidFill>
              </a:rPr>
              <a:t>K.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Netrapalli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200" dirty="0" err="1">
                <a:solidFill>
                  <a:schemeClr val="accent2">
                    <a:lumMod val="50000"/>
                  </a:schemeClr>
                </a:solidFill>
              </a:rPr>
              <a:t>Sidford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 2016</a:t>
            </a:r>
            <a:r>
              <a:rPr lang="en-US" sz="2200" dirty="0"/>
              <a:t>: Parallelization of SGD via mini-batching.</a:t>
            </a:r>
          </a:p>
          <a:p>
            <a:pPr lvl="1"/>
            <a:r>
              <a:rPr lang="en-US" sz="2200" dirty="0"/>
              <a:t>This work addresses momentum issues.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Key tool: SGD viewed as a stochastic process.</a:t>
            </a:r>
          </a:p>
          <a:p>
            <a:pPr lvl="1"/>
            <a:r>
              <a:rPr lang="en-US" dirty="0"/>
              <a:t>captures SGD’s behavior </a:t>
            </a:r>
            <a:r>
              <a:rPr lang="en-US" i="1" dirty="0"/>
              <a:t>on every problem instance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Not a worst case characterization.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E6738-A17D-4953-B272-4CB7E8FE1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18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8807959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[Jain,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Kakade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K.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Netrapalli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Sidford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 2016]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Nesterov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1983]</a:t>
                          </a:r>
                          <a:r>
                            <a:rPr lang="en-US" b="1" dirty="0"/>
                            <a:t>/HB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Polyak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1964]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𝐺𝐷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HB + Stochastic Gradients </a:t>
                          </a:r>
                          <a:r>
                            <a:rPr lang="en-US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work]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38807959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1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27083" r="-463" b="-1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127083" r="-100463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127083" r="-463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56388-3C31-4B93-BFC0-B1519B4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3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7445-8DD3-4B8E-B6BE-7B3C253F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u="sng" dirty="0">
                <a:solidFill>
                  <a:srgbClr val="FF0000"/>
                </a:solidFill>
              </a:rPr>
              <a:t>Question 2</a:t>
            </a:r>
            <a:r>
              <a:rPr lang="en-US" sz="3300" dirty="0"/>
              <a:t>: Does </a:t>
            </a:r>
            <a:r>
              <a:rPr lang="en-US" sz="3300" i="1" dirty="0"/>
              <a:t>any</a:t>
            </a:r>
            <a:r>
              <a:rPr lang="en-US" sz="3300" dirty="0"/>
              <a:t> algorithm provably improve over SGD?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B73E7-FE33-4357-A925-EFC91F4DB9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727575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Yes! There is (only) one known algorithm.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00B050"/>
                    </a:solidFill>
                  </a:rPr>
                  <a:t>Accelerated SGD (ASGD)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[Jain, 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Kakade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,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K.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Netrapalli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Sidford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, 2017]</a:t>
                </a:r>
                <a:r>
                  <a:rPr lang="en-US" dirty="0">
                    <a:solidFill>
                      <a:srgbClr val="00B05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r>
                  <a:rPr lang="en-US" dirty="0"/>
                  <a:t>Convergence rate of ASGD for the Gaussian example: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2E2AD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solidFill>
                                  <a:srgbClr val="2E2ADE"/>
                                </a:solidFill>
                                <a:latin typeface="Cambria Math" panose="02040503050406030204" pitchFamily="18" charset="0"/>
                              </a:rPr>
                              <m:t>𝜅</m:t>
                            </m:r>
                            <m:r>
                              <a:rPr lang="en-US" b="0" i="1" smtClean="0">
                                <a:solidFill>
                                  <a:srgbClr val="2E2ADE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rgbClr val="FF0000"/>
                    </a:solidFill>
                  </a:rPr>
                  <a:t>What is Accelerated SGD? </a:t>
                </a:r>
              </a:p>
              <a:p>
                <a:pPr lvl="1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Sophisticated extrapolation scheme compared to standard momentum.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CB73E7-FE33-4357-A925-EFC91F4DB9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727575"/>
              </a:xfrm>
              <a:blipFill>
                <a:blip r:embed="rId2"/>
                <a:stretch>
                  <a:fillRect l="-1043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46FF8-3D11-40C2-8532-EB19BD0A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0563983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[Jain,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Kakade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K.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Netrapalli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Sidford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 2016]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Nesterov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1983]</a:t>
                          </a:r>
                          <a:r>
                            <a:rPr lang="en-US" b="1" dirty="0"/>
                            <a:t>/HB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Polyak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1964]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𝐺𝐷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HB + Stochastic Gradients </a:t>
                          </a:r>
                          <a:r>
                            <a:rPr lang="en-US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[This work]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00563983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1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27083" r="-463" b="-1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127083" r="-100463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127083" r="-463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56388-3C31-4B93-BFC0-B1519B4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F0B575B-AB4E-4CE2-B750-E05F12AB2F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32198"/>
                  </p:ext>
                </p:extLst>
              </p:nvPr>
            </p:nvGraphicFramePr>
            <p:xfrm>
              <a:off x="6097941" y="4467164"/>
              <a:ext cx="5247608" cy="1431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247608">
                      <a:extLst>
                        <a:ext uri="{9D8B030D-6E8A-4147-A177-3AD203B41FA5}">
                          <a16:colId xmlns:a16="http://schemas.microsoft.com/office/drawing/2014/main" val="325332882"/>
                        </a:ext>
                      </a:extLst>
                    </a:gridCol>
                  </a:tblGrid>
                  <a:tr h="13803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baseline="0" dirty="0"/>
                            <a:t>Accelerated SGD </a:t>
                          </a:r>
                          <a:r>
                            <a:rPr lang="en-US" sz="16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sz="16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Jain, </a:t>
                          </a:r>
                          <a:r>
                            <a:rPr lang="en-US" sz="1600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Kakade</a:t>
                          </a:r>
                          <a:r>
                            <a:rPr lang="en-US" sz="16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sz="1600" b="1" dirty="0"/>
                            <a:t> </a:t>
                          </a:r>
                          <a:r>
                            <a:rPr lang="en-US" sz="1600" b="1" dirty="0">
                              <a:solidFill>
                                <a:srgbClr val="FF0000"/>
                              </a:solidFill>
                            </a:rPr>
                            <a:t>K.</a:t>
                          </a:r>
                          <a:r>
                            <a:rPr lang="en-US" sz="16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sz="1600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Netrapalli</a:t>
                          </a:r>
                          <a:r>
                            <a:rPr lang="en-US" sz="16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sz="1600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Sidford</a:t>
                          </a:r>
                          <a:r>
                            <a:rPr lang="en-US" sz="1600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 2017</a:t>
                          </a:r>
                          <a:r>
                            <a:rPr lang="en-US" sz="1600" b="1" baseline="0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</m:rad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51178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F0B575B-AB4E-4CE2-B750-E05F12AB2F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3532198"/>
                  </p:ext>
                </p:extLst>
              </p:nvPr>
            </p:nvGraphicFramePr>
            <p:xfrm>
              <a:off x="6097941" y="4467164"/>
              <a:ext cx="5247608" cy="143110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5247608">
                      <a:extLst>
                        <a:ext uri="{9D8B030D-6E8A-4147-A177-3AD203B41FA5}">
                          <a16:colId xmlns:a16="http://schemas.microsoft.com/office/drawing/2014/main" val="325332882"/>
                        </a:ext>
                      </a:extLst>
                    </a:gridCol>
                  </a:tblGrid>
                  <a:tr h="14311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6" t="-847" r="-232" b="-8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51178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F5B072-FDC5-49A6-8E94-B5391F8E8DCA}"/>
                  </a:ext>
                </a:extLst>
              </p:cNvPr>
              <p:cNvSpPr/>
              <p:nvPr/>
            </p:nvSpPr>
            <p:spPr>
              <a:xfrm>
                <a:off x="1683195" y="5084530"/>
                <a:ext cx="2483120" cy="813734"/>
              </a:xfrm>
              <a:prstGeom prst="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Note</a:t>
                </a:r>
                <a:r>
                  <a:rPr lang="en-US" sz="3200" dirty="0"/>
                  <a:t>: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F5B072-FDC5-49A6-8E94-B5391F8E8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195" y="5084530"/>
                <a:ext cx="2483120" cy="813734"/>
              </a:xfrm>
              <a:prstGeom prst="rect">
                <a:avLst/>
              </a:prstGeom>
              <a:blipFill>
                <a:blip r:embed="rId5"/>
                <a:stretch>
                  <a:fillRect l="-242" b="-7857"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40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895E2D-0386-47C9-B0BA-308764B7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F3532A-9A20-46FA-A260-B6409133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ASGD with stochastic HB/NAG and SGD with Gaussian inputs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9A18A-D7CD-4294-9320-73C3E5F7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C9CC75-82D9-4648-9E74-F24228DD31E7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02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F31C-B515-48D7-9243-274ACAC56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5083E-ABE3-4389-AD66-E3F1CCFEC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Do </a:t>
            </a:r>
            <a:r>
              <a:rPr lang="en-US" dirty="0">
                <a:solidFill>
                  <a:srgbClr val="0070C0"/>
                </a:solidFill>
              </a:rPr>
              <a:t>existing</a:t>
            </a:r>
            <a:r>
              <a:rPr lang="en-US" dirty="0"/>
              <a:t> algorithms (stochastic HB/NAG) improve over SGD?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No, they are no better than SGD.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Is there any algorithm that can improve over SGD?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Yes, there exists one algorithm (called, Accelerated SGD).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8746A-02CF-4EA2-A4BF-4120D6A7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6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C0FF7-408D-462E-8F61-505E34A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applicability of ASGD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B7CA-3BE8-45BD-910A-53735E4B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Benchmarked for training deep neural networks.</a:t>
            </a:r>
          </a:p>
          <a:p>
            <a:pPr lvl="1"/>
            <a:r>
              <a:rPr lang="en-US" dirty="0"/>
              <a:t>Deep Autoencoders (11 layer multi-layer perceptron). See paper.</a:t>
            </a:r>
          </a:p>
          <a:p>
            <a:pPr lvl="1"/>
            <a:r>
              <a:rPr lang="en-US" dirty="0"/>
              <a:t>44-layer Resnet (He et al. 2016) for CIFAR-10.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1F5AC-35CA-4C99-89E9-171CEB5D1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08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716CFFB-CCA3-46F7-B92F-0C8C1F457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8" y="307732"/>
            <a:ext cx="5330180" cy="4119302"/>
          </a:xfrm>
          <a:prstGeom prst="rect">
            <a:avLst/>
          </a:prstGeom>
        </p:spPr>
      </p:pic>
      <p:pic>
        <p:nvPicPr>
          <p:cNvPr id="22" name="Picture 2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AB09FA6-AB16-489C-98CB-52417A06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1" y="307732"/>
            <a:ext cx="5330180" cy="4119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16D03-1817-44AC-856A-16BDA267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Resnet-44: ASGD vs. HB (batch size 128)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8DFDE-0F04-4793-8174-79EC28E3B78C}"/>
              </a:ext>
            </a:extLst>
          </p:cNvPr>
          <p:cNvSpPr txBox="1"/>
          <p:nvPr/>
        </p:nvSpPr>
        <p:spPr>
          <a:xfrm>
            <a:off x="1615529" y="77895"/>
            <a:ext cx="286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Zero-One Error on Test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95038-AE08-4CE3-9D23-75FFFF05AD5B}"/>
              </a:ext>
            </a:extLst>
          </p:cNvPr>
          <p:cNvSpPr txBox="1"/>
          <p:nvPr/>
        </p:nvSpPr>
        <p:spPr>
          <a:xfrm>
            <a:off x="7584182" y="77895"/>
            <a:ext cx="317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 value on Training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EF44B-218A-4F4F-820B-DF158365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802"/>
            <a:ext cx="2743200" cy="365125"/>
          </a:xfrm>
        </p:spPr>
        <p:txBody>
          <a:bodyPr/>
          <a:lstStyle/>
          <a:p>
            <a:fld id="{B9C9CC75-82D9-4648-9E74-F24228DD31E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53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82129-CA5B-48F0-8F2C-5CCDAD7B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571"/>
            <a:ext cx="10515600" cy="1020336"/>
          </a:xfrm>
        </p:spPr>
        <p:txBody>
          <a:bodyPr/>
          <a:lstStyle/>
          <a:p>
            <a:r>
              <a:rPr lang="en-US" dirty="0"/>
              <a:t>Momentum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A5DE1-7186-44BE-B1A3-F4546BD65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337"/>
            <a:ext cx="10515600" cy="515662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US" sz="2400" dirty="0"/>
          </a:p>
          <a:p>
            <a:pPr marL="285750" indent="-285750"/>
            <a:r>
              <a:rPr lang="en-US" sz="2400" dirty="0"/>
              <a:t>Deeply influential. SGD means SGD + Heavy Ball/</a:t>
            </a:r>
            <a:r>
              <a:rPr lang="en-US" sz="2400" dirty="0" err="1"/>
              <a:t>Nesterov’s</a:t>
            </a:r>
            <a:r>
              <a:rPr lang="en-US" sz="2400" dirty="0"/>
              <a:t> Acceleration</a:t>
            </a:r>
            <a:r>
              <a:rPr lang="en-US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Broadly referred to as </a:t>
            </a:r>
            <a:r>
              <a:rPr lang="en-US" i="1" dirty="0"/>
              <a:t>momentum methods</a:t>
            </a:r>
            <a:r>
              <a:rPr lang="en-US" dirty="0"/>
              <a:t>.</a:t>
            </a:r>
          </a:p>
          <a:p>
            <a:pPr marL="285750" indent="-285750"/>
            <a:r>
              <a:rPr lang="en-US" sz="2400" dirty="0">
                <a:solidFill>
                  <a:srgbClr val="FF0000"/>
                </a:solidFill>
              </a:rPr>
              <a:t>Theory</a:t>
            </a:r>
            <a:r>
              <a:rPr lang="en-US" sz="2400" dirty="0"/>
              <a:t>: improvement when used with </a:t>
            </a:r>
            <a:r>
              <a:rPr lang="en-US" sz="2400" dirty="0">
                <a:solidFill>
                  <a:srgbClr val="00B050"/>
                </a:solidFill>
              </a:rPr>
              <a:t>exact gradients</a:t>
            </a:r>
            <a:endParaRPr lang="en-US" sz="2400" dirty="0"/>
          </a:p>
          <a:p>
            <a:pPr marL="285750" indent="-285750"/>
            <a:r>
              <a:rPr lang="en-US" sz="2400" dirty="0">
                <a:solidFill>
                  <a:srgbClr val="FF0000"/>
                </a:solidFill>
              </a:rPr>
              <a:t>Practice</a:t>
            </a:r>
            <a:r>
              <a:rPr lang="en-US" sz="2400" dirty="0"/>
              <a:t>: used with </a:t>
            </a:r>
            <a:r>
              <a:rPr lang="en-US" sz="2400" dirty="0">
                <a:solidFill>
                  <a:srgbClr val="00B050"/>
                </a:solidFill>
              </a:rPr>
              <a:t>stochastic gradients</a:t>
            </a:r>
          </a:p>
          <a:p>
            <a:pPr marL="285750" indent="-285750"/>
            <a:r>
              <a:rPr lang="en-US" sz="2400" dirty="0"/>
              <a:t>This paper: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Rigorous understanding of </a:t>
            </a:r>
            <a:r>
              <a:rPr lang="en-US" sz="2000" dirty="0">
                <a:solidFill>
                  <a:srgbClr val="C00000"/>
                </a:solidFill>
              </a:rPr>
              <a:t>momentum with stochastic gradients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By considering linear regression.</a:t>
            </a:r>
          </a:p>
          <a:p>
            <a:endParaRPr lang="en-US" dirty="0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F3EC77E-3E5D-476C-8AAF-DA25B4F2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02" y="1209907"/>
            <a:ext cx="6256219" cy="1522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BE6F8-A6A7-4623-89C8-6449F956C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2496A0-39EE-471B-B0EE-80226E4E8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33" y="1599155"/>
            <a:ext cx="5803334" cy="1481369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0DAE1B8-0FF3-4B80-A986-81747040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10" y="1020337"/>
            <a:ext cx="4529888" cy="24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32983A6C-16B2-4A27-9655-169DA92C7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8" y="307731"/>
            <a:ext cx="5330180" cy="3997637"/>
          </a:xfrm>
          <a:prstGeom prst="rect">
            <a:avLst/>
          </a:prstGeom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F9596C8-1131-4769-A0A8-B1540E930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1" y="307731"/>
            <a:ext cx="5330180" cy="3997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16D03-1817-44AC-856A-16BDA267B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100" dirty="0">
                <a:solidFill>
                  <a:srgbClr val="FFFFFF"/>
                </a:solidFill>
              </a:rPr>
              <a:t>Resnet-44: ASGD vs. NAG (batch size 128)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84B33E-7EA5-4553-8A4B-1DA21B616FA1}"/>
              </a:ext>
            </a:extLst>
          </p:cNvPr>
          <p:cNvSpPr txBox="1"/>
          <p:nvPr/>
        </p:nvSpPr>
        <p:spPr>
          <a:xfrm>
            <a:off x="1615529" y="77895"/>
            <a:ext cx="2864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Zero-One Error on Test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C6631-CA96-4C94-A698-505371530582}"/>
              </a:ext>
            </a:extLst>
          </p:cNvPr>
          <p:cNvSpPr txBox="1"/>
          <p:nvPr/>
        </p:nvSpPr>
        <p:spPr>
          <a:xfrm>
            <a:off x="7584182" y="77895"/>
            <a:ext cx="317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 value on 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6CE43-C65C-4DBD-A78D-ABA9F133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802"/>
            <a:ext cx="2743200" cy="365125"/>
          </a:xfrm>
        </p:spPr>
        <p:txBody>
          <a:bodyPr/>
          <a:lstStyle/>
          <a:p>
            <a:fld id="{B9C9CC75-82D9-4648-9E74-F24228DD31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0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EE11-4D83-4B1F-8BB6-676F9E2C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63FCC-FCB1-41AB-B327-F2406EB83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/>
              <a:t>Be(a)ware of stochastic variants of deterministic accelerated methods.</a:t>
            </a:r>
          </a:p>
          <a:p>
            <a:endParaRPr lang="en-US" sz="2600" dirty="0"/>
          </a:p>
          <a:p>
            <a:r>
              <a:rPr lang="en-US" sz="2600" dirty="0"/>
              <a:t>Mini-batching allows exciting speedups; not the best for every batch size.</a:t>
            </a:r>
          </a:p>
          <a:p>
            <a:endParaRPr lang="en-US" sz="2600" dirty="0"/>
          </a:p>
          <a:p>
            <a:r>
              <a:rPr lang="en-US" sz="2600" dirty="0"/>
              <a:t>Dedicated accelerated methods for stochastic gradients: much better!</a:t>
            </a:r>
          </a:p>
          <a:p>
            <a:endParaRPr lang="en-US" sz="2600" dirty="0"/>
          </a:p>
          <a:p>
            <a:r>
              <a:rPr lang="en-US" sz="2600" dirty="0"/>
              <a:t>One provable algorithm known (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Accelerated SGD</a:t>
            </a:r>
            <a:r>
              <a:rPr lang="en-US" sz="2600" dirty="0"/>
              <a:t>)</a:t>
            </a:r>
          </a:p>
          <a:p>
            <a:pPr lvl="1"/>
            <a:r>
              <a:rPr lang="en-US" sz="2200" dirty="0" err="1"/>
              <a:t>Pytorch</a:t>
            </a:r>
            <a:r>
              <a:rPr lang="en-US" sz="2200" dirty="0"/>
              <a:t> code for ASGD optimizer released. See paper!</a:t>
            </a:r>
          </a:p>
          <a:p>
            <a:pPr lvl="1"/>
            <a:endParaRPr lang="en-US" sz="2200" dirty="0"/>
          </a:p>
          <a:p>
            <a:r>
              <a:rPr lang="en-US" sz="2600" dirty="0"/>
              <a:t>Plenty more such algorithms needed!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92621-09FA-4935-B66C-F186F4CD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5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61CB12-5CCA-455B-9203-4CBCA0A20FC9}"/>
              </a:ext>
            </a:extLst>
          </p:cNvPr>
          <p:cNvSpPr/>
          <p:nvPr/>
        </p:nvSpPr>
        <p:spPr>
          <a:xfrm>
            <a:off x="4512587" y="2967335"/>
            <a:ext cx="3166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BC628-A78F-4D22-A922-431262CD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>
                <a:solidFill>
                  <a:schemeClr val="accent5"/>
                </a:solidFill>
              </a:rPr>
              <a:t>22</a:t>
            </a:fld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32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764C-39F7-45BF-AF7F-012071DA9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setup: stochastic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0EA18-CAFA-42DD-9380-14EE46818B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6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Observe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≜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⊤</m:t>
                                          </m:r>
                                        </m:sup>
                                      </m:sSup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argmin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Stochastic approximation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large scale learning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[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Bottou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&amp; Bousquet ‘08]</a:t>
                </a:r>
              </a:p>
              <a:p>
                <a:r>
                  <a:rPr lang="en-US" dirty="0"/>
                  <a:t>This talk: realizable case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Results translate to agnostic case. Refer paper.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0EA18-CAFA-42DD-9380-14EE46818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6600" cy="4351338"/>
              </a:xfrm>
              <a:blipFill>
                <a:blip r:embed="rId2"/>
                <a:stretch>
                  <a:fillRect l="-1007" t="-1541" r="-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6FE40-E7B1-4060-B7F1-F5B32546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7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554841"/>
              </p:ext>
            </p:extLst>
          </p:nvPr>
        </p:nvGraphicFramePr>
        <p:xfrm>
          <a:off x="838200" y="1165303"/>
          <a:ext cx="10515600" cy="2269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2015881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37776921"/>
                    </a:ext>
                  </a:extLst>
                </a:gridCol>
              </a:tblGrid>
              <a:tr h="359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Deterministic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Stochastic</a:t>
                      </a:r>
                      <a:r>
                        <a:rPr lang="en-US" baseline="0" dirty="0"/>
                        <a:t> Gradients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184454"/>
                  </a:ext>
                </a:extLst>
              </a:tr>
              <a:tr h="95209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Gradient Descent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SGD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20748"/>
                  </a:ext>
                </a:extLst>
              </a:tr>
              <a:tr h="95209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NAG/HB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/>
                        <a:t>SGD+NAG/SGD+HB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3530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67F9B-D696-4328-ABB1-9FFF0DD9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1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8582720"/>
                  </p:ext>
                </p:extLst>
              </p:nvPr>
            </p:nvGraphicFramePr>
            <p:xfrm>
              <a:off x="838200" y="1165303"/>
              <a:ext cx="10515600" cy="27794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NAG/HB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438582720"/>
                  </p:ext>
                </p:extLst>
              </p:nvPr>
            </p:nvGraphicFramePr>
            <p:xfrm>
              <a:off x="838200" y="1165303"/>
              <a:ext cx="10515600" cy="27794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6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NAG/HB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64580" y="4556615"/>
                <a:ext cx="10203366" cy="208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>
                    <a:ea typeface="Cambria Math" panose="02040503050406030204" pitchFamily="18" charset="0"/>
                  </a:rPr>
                  <a:t>Hessian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80" y="4556615"/>
                <a:ext cx="10203366" cy="2089483"/>
              </a:xfrm>
              <a:prstGeom prst="rect">
                <a:avLst/>
              </a:prstGeom>
              <a:blipFill>
                <a:blip r:embed="rId4"/>
                <a:stretch>
                  <a:fillRect t="-3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E267C-9AF7-4532-8901-45C18A4F0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7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9159431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Nesterov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1983]</a:t>
                          </a:r>
                          <a:r>
                            <a:rPr lang="en-US" b="1" dirty="0"/>
                            <a:t>/HB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Polyak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1964]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𝐺𝐷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79159431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1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127083" r="-100463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09A42-A6A1-46C8-A5E3-4FB7F15D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9E00CA-FDF1-4DF1-9D6E-625359E2C839}"/>
                  </a:ext>
                </a:extLst>
              </p:cNvPr>
              <p:cNvSpPr txBox="1"/>
              <p:nvPr/>
            </p:nvSpPr>
            <p:spPr>
              <a:xfrm>
                <a:off x="1371600" y="4556615"/>
                <a:ext cx="9595624" cy="2089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>
                    <a:ea typeface="Cambria Math" panose="02040503050406030204" pitchFamily="18" charset="0"/>
                  </a:rPr>
                  <a:t>Hessian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sub>
                      </m:sSub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9E00CA-FDF1-4DF1-9D6E-625359E2C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556615"/>
                <a:ext cx="9595624" cy="2089483"/>
              </a:xfrm>
              <a:prstGeom prst="rect">
                <a:avLst/>
              </a:prstGeom>
              <a:blipFill>
                <a:blip r:embed="rId4"/>
                <a:stretch>
                  <a:fillRect t="-3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66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532821-C0E9-4C7E-B4AE-3397C32F937A}"/>
              </a:ext>
            </a:extLst>
          </p:cNvPr>
          <p:cNvSpPr/>
          <p:nvPr/>
        </p:nvSpPr>
        <p:spPr>
          <a:xfrm>
            <a:off x="6464866" y="5300025"/>
            <a:ext cx="2801442" cy="1056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186612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[Jain,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Kakade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b="1" dirty="0">
                              <a:solidFill>
                                <a:srgbClr val="2E2ADE"/>
                              </a:solidFill>
                            </a:rPr>
                            <a:t> </a:t>
                          </a:r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K.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Netrapalli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Sidford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 2016]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Nesterov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1983]</a:t>
                          </a:r>
                          <a:r>
                            <a:rPr lang="en-US" b="1" dirty="0"/>
                            <a:t>/HB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Polyak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1964]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𝐺𝐷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0186612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1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27083" r="-463" b="-1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127083" r="-100463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27AF-9720-4E1C-869D-1C1539D3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0942F4-150A-4264-9C5B-D2209F76F908}"/>
                  </a:ext>
                </a:extLst>
              </p:cNvPr>
              <p:cNvSpPr txBox="1"/>
              <p:nvPr/>
            </p:nvSpPr>
            <p:spPr>
              <a:xfrm>
                <a:off x="1371600" y="4711390"/>
                <a:ext cx="9673683" cy="21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0" dirty="0">
                    <a:ea typeface="Cambria Math" panose="02040503050406030204" pitchFamily="18" charset="0"/>
                  </a:rPr>
                  <a:t>Hessian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32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2E2ADE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sub>
                      </m:sSub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m:rPr>
                                  <m:lit/>
                                </m:r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lit/>
                                </m:r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algn="ctr"/>
                <a:endParaRPr lang="en-US" sz="3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B0942F4-150A-4264-9C5B-D2209F76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711390"/>
                <a:ext cx="9673683" cy="2121928"/>
              </a:xfrm>
              <a:prstGeom prst="rect">
                <a:avLst/>
              </a:prstGeom>
              <a:blipFill>
                <a:blip r:embed="rId4"/>
                <a:stretch>
                  <a:fillRect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939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iterations to achieve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accuracy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1165302"/>
              </a:xfrm>
              <a:blipFill>
                <a:blip r:embed="rId2"/>
                <a:stretch>
                  <a:fillRect l="-2377" r="-580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2982702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595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[Cauchy, 1847]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𝜅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𝐺𝐷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solidFill>
                          <a:schemeClr val="accent1">
                            <a:tint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SGD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[Jain,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Kakade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b="1" dirty="0"/>
                            <a:t> </a:t>
                          </a:r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K.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Netrapalli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Sidford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 2016]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𝜅</m:t>
                                    </m:r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952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NAG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Nesterov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1983]</a:t>
                          </a:r>
                          <a:r>
                            <a:rPr lang="en-US" b="1" dirty="0"/>
                            <a:t>/HB 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[</a:t>
                          </a:r>
                          <a:r>
                            <a:rPr lang="en-US" b="1" dirty="0" err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Polyak</a:t>
                          </a:r>
                          <a:r>
                            <a:rPr lang="en-US" b="1" dirty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</a:rPr>
                            <a:t>, 1964]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  <m:d>
                                  <m:d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b="0" i="1" smtClean="0">
                                            <a:solidFill>
                                              <a:srgbClr val="2E2ADE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20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𝜅</m:t>
                                            </m:r>
                                          </m:e>
                                          <m:sub>
                                            <m:r>
                                              <a:rPr lang="en-US" sz="3200" b="0" i="1" smtClean="0">
                                                <a:solidFill>
                                                  <a:srgbClr val="2E2ADE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𝐺𝐷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func>
                                      <m:func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20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320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</a:rPr>
                                              <m:t>𝜖</m:t>
                                            </m:r>
                                          </m:den>
                                        </m:f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  <a:p>
                          <a:pPr algn="ctr"/>
                          <a:r>
                            <a:rPr lang="en-US" sz="3200" baseline="0" dirty="0">
                              <a:solidFill>
                                <a:srgbClr val="FF0000"/>
                              </a:solidFill>
                            </a:rPr>
                            <a:t>Unknown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2982702"/>
                  </p:ext>
                </p:extLst>
              </p:nvPr>
            </p:nvGraphicFramePr>
            <p:xfrm>
              <a:off x="838200" y="1165303"/>
              <a:ext cx="10515600" cy="3288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57800">
                      <a:extLst>
                        <a:ext uri="{9D8B030D-6E8A-4147-A177-3AD203B41FA5}">
                          <a16:colId xmlns:a16="http://schemas.microsoft.com/office/drawing/2014/main" val="3820158814"/>
                        </a:ext>
                      </a:extLst>
                    </a:gridCol>
                    <a:gridCol w="5257800">
                      <a:extLst>
                        <a:ext uri="{9D8B030D-6E8A-4147-A177-3AD203B41FA5}">
                          <a16:colId xmlns:a16="http://schemas.microsoft.com/office/drawing/2014/main" val="4377769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Deterministic Gradients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Stochastic</a:t>
                          </a:r>
                          <a:r>
                            <a:rPr lang="en-US" baseline="0" dirty="0"/>
                            <a:t> Gradients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3184454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27083" r="-100463" b="-100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6" t="-27083" r="-463" b="-10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4820748"/>
                      </a:ext>
                    </a:extLst>
                  </a:tr>
                  <a:tr h="14615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6" t="-127083" r="-100463" b="-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baseline="0" dirty="0"/>
                            <a:t>SGD+NAG/SGD+HB</a:t>
                          </a:r>
                        </a:p>
                        <a:p>
                          <a:pPr algn="ctr"/>
                          <a:r>
                            <a:rPr lang="en-US" sz="3200" baseline="0" dirty="0">
                              <a:solidFill>
                                <a:srgbClr val="FF0000"/>
                              </a:solidFill>
                            </a:rPr>
                            <a:t>Unknown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23530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055D8B0-A163-4A25-8A8A-BBE1224F8D43}"/>
              </a:ext>
            </a:extLst>
          </p:cNvPr>
          <p:cNvSpPr txBox="1"/>
          <p:nvPr/>
        </p:nvSpPr>
        <p:spPr>
          <a:xfrm>
            <a:off x="2291576" y="41872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56388-3C31-4B93-BFC0-B1519B4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3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587B-7F98-4955-9B55-22801FC9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u="sng" dirty="0">
                <a:solidFill>
                  <a:srgbClr val="FF0000"/>
                </a:solidFill>
              </a:rPr>
              <a:t>Question 1</a:t>
            </a:r>
            <a:r>
              <a:rPr lang="en-US" sz="3500" dirty="0"/>
              <a:t>: Does stochastic HB/NAG improve over SGD??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ADB7D-3853-45CE-A087-856EB88BB1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u="sng" dirty="0">
                    <a:solidFill>
                      <a:srgbClr val="FF0000"/>
                    </a:solidFill>
                  </a:rPr>
                  <a:t>Answer</a:t>
                </a:r>
                <a:r>
                  <a:rPr lang="en-US" dirty="0"/>
                  <a:t>: </a:t>
                </a:r>
                <a:r>
                  <a:rPr lang="en-US" dirty="0">
                    <a:solidFill>
                      <a:srgbClr val="00B050"/>
                    </a:solidFill>
                  </a:rPr>
                  <a:t>No</a:t>
                </a:r>
                <a:r>
                  <a:rPr lang="en-US" dirty="0"/>
                  <a:t>, rigorous proof with concrete example 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Heavy Ball + stochastic gradients requires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den>
                            </m:f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iterations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No improvement over SGD (beyond a constant factor).</a:t>
                </a:r>
              </a:p>
              <a:p>
                <a:endParaRPr lang="en-US" dirty="0"/>
              </a:p>
              <a:p>
                <a:r>
                  <a:rPr lang="en-US" dirty="0"/>
                  <a:t>Question considered by works that date to several decades:</a:t>
                </a:r>
              </a:p>
              <a:p>
                <a:pPr lvl="1"/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Polyak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[1987]</a:t>
                </a:r>
                <a:r>
                  <a:rPr lang="en-US" dirty="0"/>
                  <a:t> considered the behavior of Heavy Ball with inexact gradients.</a:t>
                </a:r>
              </a:p>
              <a:p>
                <a:pPr lvl="1"/>
                <a:r>
                  <a:rPr lang="en-US" dirty="0"/>
                  <a:t>Signal Processing (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Proakis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[1974]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Roy &amp; </a:t>
                </a:r>
                <a:r>
                  <a:rPr lang="en-US" dirty="0" err="1">
                    <a:solidFill>
                      <a:schemeClr val="accent2">
                        <a:lumMod val="50000"/>
                      </a:schemeClr>
                    </a:solidFill>
                  </a:rPr>
                  <a:t>Shynk</a:t>
                </a:r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 [1990]</a:t>
                </a:r>
                <a:r>
                  <a:rPr lang="en-US" dirty="0"/>
                  <a:t>) discusses these issues.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ADB7D-3853-45CE-A087-856EB88BB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DC803-4207-4CC1-8EA7-10BB548C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9CC75-82D9-4648-9E74-F24228DD31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1054</Words>
  <Application>Microsoft Office PowerPoint</Application>
  <PresentationFormat>Widescreen</PresentationFormat>
  <Paragraphs>192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On the insufficiency of existing Momentum schemes for Stochastic Optimization</vt:lpstr>
      <vt:lpstr>Momentum is important</vt:lpstr>
      <vt:lpstr>Problem setup: stochastic approximation</vt:lpstr>
      <vt:lpstr>Number of iterations to achieve ϵ- accuracy</vt:lpstr>
      <vt:lpstr>Number of iterations to achieve ϵ- accuracy</vt:lpstr>
      <vt:lpstr>Number of iterations to achieve ϵ- accuracy</vt:lpstr>
      <vt:lpstr>Number of iterations to achieve ϵ- accuracy</vt:lpstr>
      <vt:lpstr>Number of iterations to achieve ϵ- accuracy</vt:lpstr>
      <vt:lpstr>Question 1: Does stochastic HB/NAG improve over SGD??</vt:lpstr>
      <vt:lpstr>Question 1: Does stochastic HB/NAG improve over SGD??</vt:lpstr>
      <vt:lpstr>Why is momentum effective in practice?</vt:lpstr>
      <vt:lpstr>Understanding SGD better</vt:lpstr>
      <vt:lpstr>Number of iterations to achieve ϵ- accuracy</vt:lpstr>
      <vt:lpstr>Question 2: Does any algorithm provably improve over SGD?</vt:lpstr>
      <vt:lpstr>Number of iterations to achieve ϵ- accuracy</vt:lpstr>
      <vt:lpstr>Comparing ASGD with stochastic HB/NAG and SGD with Gaussian inputs</vt:lpstr>
      <vt:lpstr>Recap:</vt:lpstr>
      <vt:lpstr>Broader applicability of ASGD</vt:lpstr>
      <vt:lpstr>Resnet-44: ASGD vs. HB (batch size 128)</vt:lpstr>
      <vt:lpstr>Resnet-44: ASGD vs. NAG (batch size 128)</vt:lpstr>
      <vt:lpstr>Concluding remarks: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insufficiency of existing momentum schemes for Stochastic Optimization</dc:title>
  <dc:creator>Rahul</dc:creator>
  <cp:lastModifiedBy>Rahul</cp:lastModifiedBy>
  <cp:revision>408</cp:revision>
  <dcterms:created xsi:type="dcterms:W3CDTF">2018-04-06T22:16:33Z</dcterms:created>
  <dcterms:modified xsi:type="dcterms:W3CDTF">2018-04-30T22:40:58Z</dcterms:modified>
</cp:coreProperties>
</file>